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/>
    <p:restoredTop sz="96327"/>
  </p:normalViewPr>
  <p:slideViewPr>
    <p:cSldViewPr snapToGrid="0">
      <p:cViewPr varScale="1">
        <p:scale>
          <a:sx n="114" d="100"/>
          <a:sy n="114" d="100"/>
        </p:scale>
        <p:origin x="3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48FB0-392E-7042-A189-5EA382B7A5B1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8BBEA-B9CB-004D-9E5E-C338071F2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5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8BBEA-B9CB-004D-9E5E-C338071F27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3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77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6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878684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Prime numbers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oMath>
                          </a14:m>
                          <a:endParaRPr lang="en-GB" sz="20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878684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37391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37391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8">
            <a:extLst>
              <a:ext uri="{FF2B5EF4-FFF2-40B4-BE49-F238E27FC236}">
                <a16:creationId xmlns:a16="http://schemas.microsoft.com/office/drawing/2014/main" id="{90282C94-1A51-81B0-814B-08BF04BB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11A1E27-1D19-BA0C-64CD-8EB45558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58415"/>
              </p:ext>
            </p:extLst>
          </p:nvPr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72225"/>
              </p:ext>
            </p:extLst>
          </p:nvPr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08910"/>
              </p:ext>
            </p:extLst>
          </p:nvPr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17939"/>
              </p:ext>
            </p:extLst>
          </p:nvPr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38055"/>
              </p:ext>
            </p:extLst>
          </p:nvPr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65197"/>
              </p:ext>
            </p:extLst>
          </p:nvPr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66252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31834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33794"/>
              </p:ext>
            </p:extLst>
          </p:nvPr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56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88938"/>
              </p:ext>
            </p:extLst>
          </p:nvPr>
        </p:nvGraphicFramePr>
        <p:xfrm>
          <a:off x="211403" y="5665249"/>
          <a:ext cx="3003520" cy="299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352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150176">
                  <a:extLst>
                    <a:ext uri="{9D8B030D-6E8A-4147-A177-3AD203B41FA5}">
                      <a16:colId xmlns:a16="http://schemas.microsoft.com/office/drawing/2014/main" val="1954839369"/>
                    </a:ext>
                  </a:extLst>
                </a:gridCol>
                <a:gridCol w="150176">
                  <a:extLst>
                    <a:ext uri="{9D8B030D-6E8A-4147-A177-3AD203B41FA5}">
                      <a16:colId xmlns:a16="http://schemas.microsoft.com/office/drawing/2014/main" val="3819913289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32819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98147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8376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977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99249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9278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73455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</a:tbl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6F0C5F29-90B4-2671-B43A-7BEB9B31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9F8EA4E-174C-5139-BD03-639F5E1D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8BA475C3-C387-C821-BB3B-72E4D227940C}"/>
              </a:ext>
            </a:extLst>
          </p:cNvPr>
          <p:cNvGraphicFramePr>
            <a:graphicFrameLocks noGrp="1"/>
          </p:cNvGraphicFramePr>
          <p:nvPr/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FA8519-6E8A-E553-C61B-B89DA43EDF1E}"/>
              </a:ext>
            </a:extLst>
          </p:cNvPr>
          <p:cNvGraphicFramePr>
            <a:graphicFrameLocks noGrp="1"/>
          </p:cNvGraphicFramePr>
          <p:nvPr/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17826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85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17223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432796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, …,</a:t>
                          </a:r>
                          <a:r>
                            <a:rPr lang="en-GB" sz="2000" b="1" baseline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𝟗𝟎</m:t>
                                  </m:r>
                                  <m:r>
                                    <a:rPr lang="en-GB" sz="20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432796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027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&lt;0.25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&lt;0.7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&lt;0.9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6.275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027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6.275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7053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0.62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0.70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43250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0.94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689481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0.6275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&lt;0.9</m:t>
                              </m:r>
                            </m:oMath>
                          </a14:m>
                          <a:r>
                            <a:rPr lang="en-GB" sz="1050" b="0" i="1" u="none" strike="noStrik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689481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0.6275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4359205" y="802564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5104956" y="772695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5707918" y="712558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6306777" y="652523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1059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20908"/>
              </p:ext>
            </p:extLst>
          </p:nvPr>
        </p:nvGraphicFramePr>
        <p:xfrm>
          <a:off x="208227" y="8943846"/>
          <a:ext cx="30168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052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sp>
        <p:nvSpPr>
          <p:cNvPr id="16" name="Freeform 15">
            <a:extLst>
              <a:ext uri="{FF2B5EF4-FFF2-40B4-BE49-F238E27FC236}">
                <a16:creationId xmlns:a16="http://schemas.microsoft.com/office/drawing/2014/main" id="{FA119542-94C7-C4A8-8FB1-524588832CE1}"/>
              </a:ext>
            </a:extLst>
          </p:cNvPr>
          <p:cNvSpPr/>
          <p:nvPr/>
        </p:nvSpPr>
        <p:spPr>
          <a:xfrm>
            <a:off x="3638550" y="5657850"/>
            <a:ext cx="3009900" cy="3003550"/>
          </a:xfrm>
          <a:custGeom>
            <a:avLst/>
            <a:gdLst>
              <a:gd name="connsiteX0" fmla="*/ 0 w 3009900"/>
              <a:gd name="connsiteY0" fmla="*/ 3003550 h 3003550"/>
              <a:gd name="connsiteX1" fmla="*/ 758825 w 3009900"/>
              <a:gd name="connsiteY1" fmla="*/ 2403475 h 3003550"/>
              <a:gd name="connsiteX2" fmla="*/ 1504950 w 3009900"/>
              <a:gd name="connsiteY2" fmla="*/ 2105025 h 3003550"/>
              <a:gd name="connsiteX3" fmla="*/ 2105025 w 3009900"/>
              <a:gd name="connsiteY3" fmla="*/ 1501775 h 3003550"/>
              <a:gd name="connsiteX4" fmla="*/ 2705100 w 3009900"/>
              <a:gd name="connsiteY4" fmla="*/ 901700 h 3003550"/>
              <a:gd name="connsiteX5" fmla="*/ 3009900 w 3009900"/>
              <a:gd name="connsiteY5" fmla="*/ 0 h 30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00" h="3003550">
                <a:moveTo>
                  <a:pt x="0" y="3003550"/>
                </a:moveTo>
                <a:cubicBezTo>
                  <a:pt x="254000" y="2778389"/>
                  <a:pt x="508000" y="2553229"/>
                  <a:pt x="758825" y="2403475"/>
                </a:cubicBezTo>
                <a:cubicBezTo>
                  <a:pt x="1009650" y="2253721"/>
                  <a:pt x="1280583" y="2255308"/>
                  <a:pt x="1504950" y="2105025"/>
                </a:cubicBezTo>
                <a:cubicBezTo>
                  <a:pt x="1729317" y="1954742"/>
                  <a:pt x="2105025" y="1501775"/>
                  <a:pt x="2105025" y="1501775"/>
                </a:cubicBezTo>
                <a:cubicBezTo>
                  <a:pt x="2305050" y="1301221"/>
                  <a:pt x="2554288" y="1151996"/>
                  <a:pt x="2705100" y="901700"/>
                </a:cubicBezTo>
                <a:cubicBezTo>
                  <a:pt x="2855912" y="651404"/>
                  <a:pt x="2932906" y="325702"/>
                  <a:pt x="30099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0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2834965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latin typeface="Cambria Math" panose="02040503050406030204" pitchFamily="18" charset="0"/>
                                </a:rPr>
                                <m:t>£</m:t>
                              </m:r>
                              <m:r>
                                <a:rPr lang="en-GB" sz="18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, with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GB" sz="1800" b="1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 compound interest after</a:t>
                          </a:r>
                          <a:r>
                            <a:rPr lang="en-GB" sz="1800" b="1" baseline="0" dirty="0"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baseline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 years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2834965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" t="-3125" r="-429" b="-81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321009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&lt;£15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&lt;£30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£30≤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&lt;£40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321009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A6F3B3AD-C626-7DB3-E68A-EC282A4D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D594CE2-0EEF-79D7-03AF-1A169168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90525"/>
              </p:ext>
            </p:extLst>
          </p:nvPr>
        </p:nvGraphicFramePr>
        <p:xfrm>
          <a:off x="207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87730"/>
              </p:ext>
            </p:extLst>
          </p:nvPr>
        </p:nvGraphicFramePr>
        <p:xfrm>
          <a:off x="3636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3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20015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041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95333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848252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149957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9504"/>
              </p:ext>
            </p:extLst>
          </p:nvPr>
        </p:nvGraphicFramePr>
        <p:xfrm>
          <a:off x="217753" y="5662073"/>
          <a:ext cx="2996268" cy="299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378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2094451152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299601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996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79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80C4EA53-BEC2-0362-CB8E-7482D96FDE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312736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£</m:t>
                              </m:r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, with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GB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compound interest after</a:t>
                          </a:r>
                          <a:r>
                            <a:rPr lang="en-GB" sz="1800" b="1" baseline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years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£13.00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£14.82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£16.89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£19.25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£21.95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£25.02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£28.53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£32.52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80C4EA53-BEC2-0362-CB8E-7482D96FDE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312736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3125" r="-429" b="-81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£13.00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£14.82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£16.89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£19.25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£21.95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£25.02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£28.53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£32.52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09549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&lt;£15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&lt;£30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£30≤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&lt;£40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09549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39298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£22.04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£20.60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£25.67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32034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£14.82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£28.53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£13.71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227464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113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200887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£10≤</m:t>
                              </m:r>
                              <m:r>
                                <a:rPr lang="en-GB" sz="1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&lt;£15</m:t>
                              </m:r>
                            </m:oMath>
                          </a14:m>
                          <a:r>
                            <a:rPr lang="en-GB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£20≤</m:t>
                              </m:r>
                              <m:r>
                                <a:rPr lang="en-GB" sz="90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90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&lt;£25</m:t>
                              </m:r>
                            </m:oMath>
                          </a14:m>
                          <a:r>
                            <a:rPr lang="en-GB" sz="900" b="0" i="0" u="none" strike="noStrik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227464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113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200887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6842" t="-100000" r="-2105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6842" t="-207143" r="-210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4100370" y="77272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4607532" y="71279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5104984" y="682678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608574" y="622635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79244"/>
              </p:ext>
            </p:extLst>
          </p:nvPr>
        </p:nvGraphicFramePr>
        <p:xfrm>
          <a:off x="332801" y="8943846"/>
          <a:ext cx="25884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472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8532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sp>
        <p:nvSpPr>
          <p:cNvPr id="20" name="Freeform 19">
            <a:extLst>
              <a:ext uri="{FF2B5EF4-FFF2-40B4-BE49-F238E27FC236}">
                <a16:creationId xmlns:a16="http://schemas.microsoft.com/office/drawing/2014/main" id="{F54338F3-E8E3-5912-513D-C2F7E23E3467}"/>
              </a:ext>
            </a:extLst>
          </p:cNvPr>
          <p:cNvSpPr/>
          <p:nvPr/>
        </p:nvSpPr>
        <p:spPr>
          <a:xfrm>
            <a:off x="3642036" y="5661498"/>
            <a:ext cx="3000010" cy="3000010"/>
          </a:xfrm>
          <a:custGeom>
            <a:avLst/>
            <a:gdLst>
              <a:gd name="connsiteX0" fmla="*/ 0 w 3000010"/>
              <a:gd name="connsiteY0" fmla="*/ 3000010 h 3000010"/>
              <a:gd name="connsiteX1" fmla="*/ 498056 w 3000010"/>
              <a:gd name="connsiteY1" fmla="*/ 2101174 h 3000010"/>
              <a:gd name="connsiteX2" fmla="*/ 1003894 w 3000010"/>
              <a:gd name="connsiteY2" fmla="*/ 1501951 h 3000010"/>
              <a:gd name="connsiteX3" fmla="*/ 1501950 w 3000010"/>
              <a:gd name="connsiteY3" fmla="*/ 1198448 h 3000010"/>
              <a:gd name="connsiteX4" fmla="*/ 2003898 w 3000010"/>
              <a:gd name="connsiteY4" fmla="*/ 599224 h 3000010"/>
              <a:gd name="connsiteX5" fmla="*/ 3000010 w 3000010"/>
              <a:gd name="connsiteY5" fmla="*/ 0 h 300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010" h="3000010">
                <a:moveTo>
                  <a:pt x="0" y="3000010"/>
                </a:moveTo>
                <a:cubicBezTo>
                  <a:pt x="165370" y="2675430"/>
                  <a:pt x="330740" y="2350850"/>
                  <a:pt x="498056" y="2101174"/>
                </a:cubicBezTo>
                <a:cubicBezTo>
                  <a:pt x="665372" y="1851498"/>
                  <a:pt x="836578" y="1652405"/>
                  <a:pt x="1003894" y="1501951"/>
                </a:cubicBezTo>
                <a:cubicBezTo>
                  <a:pt x="1171210" y="1351497"/>
                  <a:pt x="1335283" y="1348902"/>
                  <a:pt x="1501950" y="1198448"/>
                </a:cubicBezTo>
                <a:cubicBezTo>
                  <a:pt x="1668617" y="1047993"/>
                  <a:pt x="1754221" y="798965"/>
                  <a:pt x="2003898" y="599224"/>
                </a:cubicBezTo>
                <a:cubicBezTo>
                  <a:pt x="2253575" y="399483"/>
                  <a:pt x="2626792" y="199741"/>
                  <a:pt x="300001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5023DD-0ADC-7F5A-20CF-836B509F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E7D6F5B-82E0-7030-8ECD-F62C16E5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803E006-526E-65CD-BC39-46526B5EE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80581"/>
              </p:ext>
            </p:extLst>
          </p:nvPr>
        </p:nvGraphicFramePr>
        <p:xfrm>
          <a:off x="207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129DB9F3-F611-4EFE-7592-89DAAB2B8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77358"/>
              </p:ext>
            </p:extLst>
          </p:nvPr>
        </p:nvGraphicFramePr>
        <p:xfrm>
          <a:off x="3636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89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74228"/>
              </p:ext>
            </p:extLst>
          </p:nvPr>
        </p:nvGraphicFramePr>
        <p:xfrm>
          <a:off x="217753" y="5662073"/>
          <a:ext cx="2993910" cy="30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91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554160267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3751416"/>
                  </a:ext>
                </a:extLst>
              </a:tr>
              <a:tr h="188060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1880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729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043277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Prime numbers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oMath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043277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1020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1020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14373"/>
              </p:ext>
            </p:extLst>
          </p:nvPr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60273"/>
              </p:ext>
            </p:extLst>
          </p:nvPr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0907"/>
              </p:ext>
            </p:extLst>
          </p:nvPr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85184"/>
              </p:ext>
            </p:extLst>
          </p:nvPr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4041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21.87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88315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781487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30≤</m:t>
                              </m:r>
                              <m:r>
                                <a:rPr kumimoji="0" lang="en-GB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GB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&lt;50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3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3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781487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Freeform 19">
            <a:extLst>
              <a:ext uri="{FF2B5EF4-FFF2-40B4-BE49-F238E27FC236}">
                <a16:creationId xmlns:a16="http://schemas.microsoft.com/office/drawing/2014/main" id="{858EF733-10DC-44C2-BC0D-503172829BFA}"/>
              </a:ext>
            </a:extLst>
          </p:cNvPr>
          <p:cNvSpPr/>
          <p:nvPr/>
        </p:nvSpPr>
        <p:spPr>
          <a:xfrm>
            <a:off x="3644348" y="5663096"/>
            <a:ext cx="3008243" cy="2994991"/>
          </a:xfrm>
          <a:custGeom>
            <a:avLst/>
            <a:gdLst>
              <a:gd name="connsiteX0" fmla="*/ 0 w 3008243"/>
              <a:gd name="connsiteY0" fmla="*/ 2994991 h 2994991"/>
              <a:gd name="connsiteX1" fmla="*/ 300382 w 3008243"/>
              <a:gd name="connsiteY1" fmla="*/ 2601843 h 2994991"/>
              <a:gd name="connsiteX2" fmla="*/ 596348 w 3008243"/>
              <a:gd name="connsiteY2" fmla="*/ 2199861 h 2994991"/>
              <a:gd name="connsiteX3" fmla="*/ 1201530 w 3008243"/>
              <a:gd name="connsiteY3" fmla="*/ 1395895 h 2994991"/>
              <a:gd name="connsiteX4" fmla="*/ 1802295 w 3008243"/>
              <a:gd name="connsiteY4" fmla="*/ 998330 h 2994991"/>
              <a:gd name="connsiteX5" fmla="*/ 3008243 w 3008243"/>
              <a:gd name="connsiteY5" fmla="*/ 0 h 299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8243" h="2994991">
                <a:moveTo>
                  <a:pt x="0" y="2994991"/>
                </a:moveTo>
                <a:cubicBezTo>
                  <a:pt x="100495" y="2864678"/>
                  <a:pt x="200991" y="2734365"/>
                  <a:pt x="300382" y="2601843"/>
                </a:cubicBezTo>
                <a:cubicBezTo>
                  <a:pt x="399773" y="2469321"/>
                  <a:pt x="596348" y="2199861"/>
                  <a:pt x="596348" y="2199861"/>
                </a:cubicBezTo>
                <a:cubicBezTo>
                  <a:pt x="746539" y="1998870"/>
                  <a:pt x="1000539" y="1596150"/>
                  <a:pt x="1201530" y="1395895"/>
                </a:cubicBezTo>
                <a:cubicBezTo>
                  <a:pt x="1402521" y="1195640"/>
                  <a:pt x="1501176" y="1230979"/>
                  <a:pt x="1802295" y="998330"/>
                </a:cubicBezTo>
                <a:cubicBezTo>
                  <a:pt x="2103414" y="765681"/>
                  <a:pt x="2555828" y="382840"/>
                  <a:pt x="300824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3900556" y="822960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4202116" y="782865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4805236" y="70267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404914" y="662699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60193"/>
              </p:ext>
            </p:extLst>
          </p:nvPr>
        </p:nvGraphicFramePr>
        <p:xfrm>
          <a:off x="311767" y="8943846"/>
          <a:ext cx="27000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81099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75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42109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879528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44219"/>
              </p:ext>
            </p:extLst>
          </p:nvPr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94039"/>
              </p:ext>
            </p:extLst>
          </p:nvPr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90282C94-1A51-81B0-814B-08BF04BB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11A1E27-1D19-BA0C-64CD-8EB45558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8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98468"/>
                  </p:ext>
                </p:extLst>
              </p:nvPr>
            </p:nvGraphicFramePr>
            <p:xfrm>
              <a:off x="4590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First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 Fibonacci numbers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98468"/>
                  </p:ext>
                </p:extLst>
              </p:nvPr>
            </p:nvGraphicFramePr>
            <p:xfrm>
              <a:off x="4590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8614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&lt;40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&lt;80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8614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0AFA0730-9407-CC23-3B61-A51B2500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4CFDFC-CA4E-F183-6363-027F3F8A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31504"/>
              </p:ext>
            </p:extLst>
          </p:nvPr>
        </p:nvGraphicFramePr>
        <p:xfrm>
          <a:off x="207725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5DFE02FE-16D0-182D-1B0A-7A72F103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46141"/>
              </p:ext>
            </p:extLst>
          </p:nvPr>
        </p:nvGraphicFramePr>
        <p:xfrm>
          <a:off x="3636724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6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6971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32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146695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092697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46516"/>
              </p:ext>
            </p:extLst>
          </p:nvPr>
        </p:nvGraphicFramePr>
        <p:xfrm>
          <a:off x="217753" y="5662073"/>
          <a:ext cx="2993904" cy="2998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19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954839369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554160267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575262134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094451152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1104719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81397650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462030384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299601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996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75600"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472905"/>
                  </a:ext>
                </a:extLst>
              </a:tr>
              <a:tr h="75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83483"/>
                  </a:ext>
                </a:extLst>
              </a:tr>
              <a:tr h="75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155445"/>
                  </a:ext>
                </a:extLst>
              </a:tr>
              <a:tr h="75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005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859720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First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Fibonacci numbers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859720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5895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&lt;40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&lt;80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5895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7772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14.3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6.5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17964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263739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263739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3792976" y="742766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3977180" y="68262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4355368" y="652800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106627" y="59228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77947"/>
              </p:ext>
            </p:extLst>
          </p:nvPr>
        </p:nvGraphicFramePr>
        <p:xfrm>
          <a:off x="243307" y="8943846"/>
          <a:ext cx="20340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AA0291BF-A78A-DD38-FCB6-600FB0B89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2848"/>
              </p:ext>
            </p:extLst>
          </p:nvPr>
        </p:nvGraphicFramePr>
        <p:xfrm>
          <a:off x="207725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DF23D7BA-D3AA-E896-F9A8-A9173440B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26229"/>
              </p:ext>
            </p:extLst>
          </p:nvPr>
        </p:nvGraphicFramePr>
        <p:xfrm>
          <a:off x="3636724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sp>
        <p:nvSpPr>
          <p:cNvPr id="19" name="Freeform 18">
            <a:extLst>
              <a:ext uri="{FF2B5EF4-FFF2-40B4-BE49-F238E27FC236}">
                <a16:creationId xmlns:a16="http://schemas.microsoft.com/office/drawing/2014/main" id="{3889F6BF-22B3-3F26-518E-4BF546A855E6}"/>
              </a:ext>
            </a:extLst>
          </p:cNvPr>
          <p:cNvSpPr/>
          <p:nvPr/>
        </p:nvSpPr>
        <p:spPr>
          <a:xfrm>
            <a:off x="3647820" y="5662434"/>
            <a:ext cx="2997472" cy="3002362"/>
          </a:xfrm>
          <a:custGeom>
            <a:avLst/>
            <a:gdLst>
              <a:gd name="connsiteX0" fmla="*/ 0 w 2997472"/>
              <a:gd name="connsiteY0" fmla="*/ 3002362 h 3002362"/>
              <a:gd name="connsiteX1" fmla="*/ 185814 w 2997472"/>
              <a:gd name="connsiteY1" fmla="*/ 1804351 h 3002362"/>
              <a:gd name="connsiteX2" fmla="*/ 366738 w 2997472"/>
              <a:gd name="connsiteY2" fmla="*/ 1202901 h 3002362"/>
              <a:gd name="connsiteX3" fmla="*/ 743256 w 2997472"/>
              <a:gd name="connsiteY3" fmla="*/ 899731 h 3002362"/>
              <a:gd name="connsiteX4" fmla="*/ 1496291 w 2997472"/>
              <a:gd name="connsiteY4" fmla="*/ 298280 h 3002362"/>
              <a:gd name="connsiteX5" fmla="*/ 2997472 w 2997472"/>
              <a:gd name="connsiteY5" fmla="*/ 0 h 300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7472" h="3002362">
                <a:moveTo>
                  <a:pt x="0" y="3002362"/>
                </a:moveTo>
                <a:cubicBezTo>
                  <a:pt x="62345" y="2553311"/>
                  <a:pt x="124691" y="2104261"/>
                  <a:pt x="185814" y="1804351"/>
                </a:cubicBezTo>
                <a:cubicBezTo>
                  <a:pt x="246937" y="1504441"/>
                  <a:pt x="273831" y="1353671"/>
                  <a:pt x="366738" y="1202901"/>
                </a:cubicBezTo>
                <a:cubicBezTo>
                  <a:pt x="459645" y="1052131"/>
                  <a:pt x="743256" y="899731"/>
                  <a:pt x="743256" y="899731"/>
                </a:cubicBezTo>
                <a:cubicBezTo>
                  <a:pt x="931515" y="748961"/>
                  <a:pt x="1120588" y="448235"/>
                  <a:pt x="1496291" y="298280"/>
                </a:cubicBezTo>
                <a:cubicBezTo>
                  <a:pt x="1871994" y="148325"/>
                  <a:pt x="2434733" y="74162"/>
                  <a:pt x="299747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ED419A-A875-FA53-F3B9-725C0823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24F7EFD-CDC1-9D30-760E-D8C7DC39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163182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67983213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99983481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436752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latin typeface="Corbel" panose="020B0503020204020204" pitchFamily="34" charset="0"/>
                            </a:rPr>
                            <a:t>Interior angles of regular polygons</a:t>
                          </a:r>
                          <a:r>
                            <a:rPr lang="en-GB" sz="1400" b="1" baseline="0" dirty="0">
                              <a:latin typeface="Corbel" panose="020B0503020204020204" pitchFamily="34" charset="0"/>
                            </a:rPr>
                            <a:t> from</a:t>
                          </a:r>
                          <a:r>
                            <a:rPr lang="en-GB" sz="1400" b="1" dirty="0">
                              <a:latin typeface="Corbel" panose="020B0503020204020204" pitchFamily="34" charset="0"/>
                            </a:rPr>
                            <a:t> triangles – pentadecagons 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1400" b="1" dirty="0">
                              <a:latin typeface="Corbel" panose="020B0503020204020204" pitchFamily="34" charset="0"/>
                            </a:rPr>
                            <a:t> sides)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𝟏𝟓𝟔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163182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67983213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99983481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436752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" t="-3125" r="-204" b="-781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32" t="-143478" r="-119210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2105" t="-143478" r="-2632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885167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&lt;125°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&lt;145°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&lt;155°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&lt;160°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885167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4">
            <a:extLst>
              <a:ext uri="{FF2B5EF4-FFF2-40B4-BE49-F238E27FC236}">
                <a16:creationId xmlns:a16="http://schemas.microsoft.com/office/drawing/2014/main" id="{B53E1B0B-DF19-C4B6-E030-D38F7B82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D31F7A9-182A-1177-F1E7-8D08446D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3428"/>
              </p:ext>
            </p:extLst>
          </p:nvPr>
        </p:nvGraphicFramePr>
        <p:xfrm>
          <a:off x="207725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1144325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67998805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46876394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5DFE02FE-16D0-182D-1B0A-7A72F103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31017"/>
              </p:ext>
            </p:extLst>
          </p:nvPr>
        </p:nvGraphicFramePr>
        <p:xfrm>
          <a:off x="3636724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8277464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1664677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53813887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62972"/>
              </p:ext>
            </p:extLst>
          </p:nvPr>
        </p:nvGraphicFramePr>
        <p:xfrm>
          <a:off x="483217" y="8944243"/>
          <a:ext cx="26208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6948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90540"/>
              </p:ext>
            </p:extLst>
          </p:nvPr>
        </p:nvGraphicFramePr>
        <p:xfrm>
          <a:off x="217753" y="5662072"/>
          <a:ext cx="2993914" cy="3002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87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3129994284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629080959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360405631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43147342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965327992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00485623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4043428079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487140496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87485709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34241800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724844052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389452530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55416026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42847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751416"/>
                  </a:ext>
                </a:extLst>
              </a:tr>
              <a:tr h="214238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14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72905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011973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6064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26339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128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A811DE9C-7899-4734-0B71-16912DC46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533185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95980207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86459565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716130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Interior angles of regular polygons</a:t>
                          </a:r>
                          <a:r>
                            <a:rPr lang="en-GB" sz="1400" b="1" baseline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from</a:t>
                          </a: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triangles – pentadecagons 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sides)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108°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128.6°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135°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144°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147.3°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152.3°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154.3°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156°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A811DE9C-7899-4734-0B71-16912DC46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533185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95980207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86459565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716130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" t="-3125" r="-204" b="-781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32" t="-143478" r="-119210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405" t="-143478" r="-1124324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43478" r="-994737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000" t="-143478" r="-894737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0811" t="-143478" r="-818919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7368" t="-143478" r="-69736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68" t="-143478" r="-59736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7368" t="-143478" r="-49736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8919" t="-143478" r="-410811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4737" t="-143478" r="-300000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737" t="-143478" r="-200000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24324" t="-143478" r="-10540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2105" t="-143478" r="-2632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264848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&lt;125°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&lt;145°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&lt;155°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&lt;160°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1672.5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264848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1672.5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A9B1267E-AC49-A6A8-0574-D7CF0AE395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1249927"/>
                  </p:ext>
                </p:extLst>
              </p:nvPr>
            </p:nvGraphicFramePr>
            <p:xfrm>
              <a:off x="183374" y="3876642"/>
              <a:ext cx="1728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129.7°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96°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A9B1267E-AC49-A6A8-0574-D7CF0AE395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1249927"/>
                  </p:ext>
                </p:extLst>
              </p:nvPr>
            </p:nvGraphicFramePr>
            <p:xfrm>
              <a:off x="183374" y="3876642"/>
              <a:ext cx="1728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2941" t="-3571" r="-2941" b="-2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2941" t="-100000" r="-2941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941" t="-207143" r="-2941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11">
                <a:extLst>
                  <a:ext uri="{FF2B5EF4-FFF2-40B4-BE49-F238E27FC236}">
                    <a16:creationId xmlns:a16="http://schemas.microsoft.com/office/drawing/2014/main" id="{C5BBFB88-C8D9-D5F2-4594-BF1928AD98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07165"/>
                  </p:ext>
                </p:extLst>
              </p:nvPr>
            </p:nvGraphicFramePr>
            <p:xfrm>
              <a:off x="2022187" y="3879502"/>
              <a:ext cx="2196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Lower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114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Upper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51.2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Interquartile 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37.2°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11">
                <a:extLst>
                  <a:ext uri="{FF2B5EF4-FFF2-40B4-BE49-F238E27FC236}">
                    <a16:creationId xmlns:a16="http://schemas.microsoft.com/office/drawing/2014/main" id="{C5BBFB88-C8D9-D5F2-4594-BF1928AD98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07165"/>
                  </p:ext>
                </p:extLst>
              </p:nvPr>
            </p:nvGraphicFramePr>
            <p:xfrm>
              <a:off x="2022187" y="3879502"/>
              <a:ext cx="2196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Lower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57353" t="-3448" r="-294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Upper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57353" t="-107143" r="-2941" b="-1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Interquartile 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7353" t="-200000" r="-294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33940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6545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73455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128.7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125°≤</m:t>
                              </m:r>
                              <m:r>
                                <a:rPr lang="en-GB" sz="10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&lt;145°</m:t>
                              </m:r>
                            </m:oMath>
                          </a14:m>
                          <a:r>
                            <a:rPr lang="en-GB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33940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6545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73455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1075" t="-3571" r="-2151" b="-2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101075" t="-100000" r="-2151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075" t="-207143" r="-2151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4970531" y="816610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5662616" y="770165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6202236" y="67805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6474700" y="585229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91AC5B8-96C8-AED1-F127-0C74EA979E5F}"/>
              </a:ext>
            </a:extLst>
          </p:cNvPr>
          <p:cNvSpPr/>
          <p:nvPr/>
        </p:nvSpPr>
        <p:spPr>
          <a:xfrm>
            <a:off x="3641725" y="5657850"/>
            <a:ext cx="3000375" cy="3003550"/>
          </a:xfrm>
          <a:custGeom>
            <a:avLst/>
            <a:gdLst>
              <a:gd name="connsiteX0" fmla="*/ 0 w 3000375"/>
              <a:gd name="connsiteY0" fmla="*/ 3003550 h 3003550"/>
              <a:gd name="connsiteX1" fmla="*/ 1365250 w 3000375"/>
              <a:gd name="connsiteY1" fmla="*/ 2543175 h 3003550"/>
              <a:gd name="connsiteX2" fmla="*/ 2057400 w 3000375"/>
              <a:gd name="connsiteY2" fmla="*/ 2079625 h 3003550"/>
              <a:gd name="connsiteX3" fmla="*/ 2597150 w 3000375"/>
              <a:gd name="connsiteY3" fmla="*/ 1155700 h 3003550"/>
              <a:gd name="connsiteX4" fmla="*/ 2870200 w 3000375"/>
              <a:gd name="connsiteY4" fmla="*/ 231775 h 3003550"/>
              <a:gd name="connsiteX5" fmla="*/ 3000375 w 3000375"/>
              <a:gd name="connsiteY5" fmla="*/ 0 h 30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375" h="3003550">
                <a:moveTo>
                  <a:pt x="0" y="3003550"/>
                </a:moveTo>
                <a:cubicBezTo>
                  <a:pt x="511175" y="2850356"/>
                  <a:pt x="1022350" y="2697162"/>
                  <a:pt x="1365250" y="2543175"/>
                </a:cubicBezTo>
                <a:cubicBezTo>
                  <a:pt x="1708150" y="2389188"/>
                  <a:pt x="1852083" y="2310871"/>
                  <a:pt x="2057400" y="2079625"/>
                </a:cubicBezTo>
                <a:cubicBezTo>
                  <a:pt x="2262717" y="1848379"/>
                  <a:pt x="2461683" y="1463675"/>
                  <a:pt x="2597150" y="1155700"/>
                </a:cubicBezTo>
                <a:cubicBezTo>
                  <a:pt x="2732617" y="847725"/>
                  <a:pt x="2802996" y="424392"/>
                  <a:pt x="2870200" y="231775"/>
                </a:cubicBezTo>
                <a:cubicBezTo>
                  <a:pt x="2937404" y="39158"/>
                  <a:pt x="2968889" y="19579"/>
                  <a:pt x="300037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54125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31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68023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3CE9FC6F-0170-B273-52FD-F4F4576B0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D08572D-793C-22D3-12C7-EC8DD439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1DB229AC-4EAC-CD6B-EE21-214C77A0A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13409"/>
              </p:ext>
            </p:extLst>
          </p:nvPr>
        </p:nvGraphicFramePr>
        <p:xfrm>
          <a:off x="207725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1144325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67998805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46876394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BD979198-A3DE-2074-721C-5EB63B76C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0832"/>
              </p:ext>
            </p:extLst>
          </p:nvPr>
        </p:nvGraphicFramePr>
        <p:xfrm>
          <a:off x="3636724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8277464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1664677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53813887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89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803930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Factors of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oMath>
                          </a14:m>
                          <a:endParaRPr lang="en-GB" sz="20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803930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" t="-9375" r="-429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36227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36227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32ADFD10-6B9B-754B-E23B-CA781EA8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DC3A15C-736A-A1F9-C41A-046639B3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/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/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22719"/>
              </p:ext>
            </p:extLst>
          </p:nvPr>
        </p:nvGraphicFramePr>
        <p:xfrm>
          <a:off x="211403" y="5665248"/>
          <a:ext cx="3003520" cy="2996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352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954839369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27345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149801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1498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4292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73070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85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979348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919495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Factors of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oMath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919495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138951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138951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71515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12.4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18856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933265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933265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3905180" y="742556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4205467" y="682525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4806218" y="622637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408252" y="592089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78090"/>
              </p:ext>
            </p:extLst>
          </p:nvPr>
        </p:nvGraphicFramePr>
        <p:xfrm>
          <a:off x="256007" y="8943846"/>
          <a:ext cx="28620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962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sp>
        <p:nvSpPr>
          <p:cNvPr id="15" name="Freeform 14">
            <a:extLst>
              <a:ext uri="{FF2B5EF4-FFF2-40B4-BE49-F238E27FC236}">
                <a16:creationId xmlns:a16="http://schemas.microsoft.com/office/drawing/2014/main" id="{7F80B04D-FC7C-2FAF-44E7-65A1AF782B81}"/>
              </a:ext>
            </a:extLst>
          </p:cNvPr>
          <p:cNvSpPr/>
          <p:nvPr/>
        </p:nvSpPr>
        <p:spPr>
          <a:xfrm>
            <a:off x="3641725" y="5661025"/>
            <a:ext cx="3000375" cy="3003550"/>
          </a:xfrm>
          <a:custGeom>
            <a:avLst/>
            <a:gdLst>
              <a:gd name="connsiteX0" fmla="*/ 0 w 3000375"/>
              <a:gd name="connsiteY0" fmla="*/ 3003550 h 3003550"/>
              <a:gd name="connsiteX1" fmla="*/ 301625 w 3000375"/>
              <a:gd name="connsiteY1" fmla="*/ 1803400 h 3003550"/>
              <a:gd name="connsiteX2" fmla="*/ 600075 w 3000375"/>
              <a:gd name="connsiteY2" fmla="*/ 1200150 h 3003550"/>
              <a:gd name="connsiteX3" fmla="*/ 1200150 w 3000375"/>
              <a:gd name="connsiteY3" fmla="*/ 600075 h 3003550"/>
              <a:gd name="connsiteX4" fmla="*/ 1803400 w 3000375"/>
              <a:gd name="connsiteY4" fmla="*/ 298450 h 3003550"/>
              <a:gd name="connsiteX5" fmla="*/ 3000375 w 3000375"/>
              <a:gd name="connsiteY5" fmla="*/ 0 h 30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375" h="3003550">
                <a:moveTo>
                  <a:pt x="0" y="3003550"/>
                </a:moveTo>
                <a:cubicBezTo>
                  <a:pt x="100806" y="2553758"/>
                  <a:pt x="201613" y="2103967"/>
                  <a:pt x="301625" y="1803400"/>
                </a:cubicBezTo>
                <a:cubicBezTo>
                  <a:pt x="401637" y="1502833"/>
                  <a:pt x="450321" y="1400704"/>
                  <a:pt x="600075" y="1200150"/>
                </a:cubicBezTo>
                <a:cubicBezTo>
                  <a:pt x="749829" y="999596"/>
                  <a:pt x="999596" y="750358"/>
                  <a:pt x="1200150" y="600075"/>
                </a:cubicBezTo>
                <a:cubicBezTo>
                  <a:pt x="1400704" y="449792"/>
                  <a:pt x="1503362" y="398463"/>
                  <a:pt x="1803400" y="298450"/>
                </a:cubicBezTo>
                <a:cubicBezTo>
                  <a:pt x="2103438" y="198437"/>
                  <a:pt x="2551906" y="99218"/>
                  <a:pt x="300037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8BA475C3-C387-C821-BB3B-72E4D2279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5814"/>
              </p:ext>
            </p:extLst>
          </p:nvPr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FA8519-6E8A-E553-C61B-B89DA43ED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81476"/>
              </p:ext>
            </p:extLst>
          </p:nvPr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3DE46D-F964-6599-B9B5-945BD94F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6CEB6C5-C141-F978-F343-59D77648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0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339934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, …,</a:t>
                          </a:r>
                          <a:r>
                            <a:rPr lang="en-GB" sz="2000" b="1" baseline="0" dirty="0"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baseline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baseline="0" smtClean="0">
                                      <a:latin typeface="Cambria Math" panose="02040503050406030204" pitchFamily="18" charset="0"/>
                                    </a:rPr>
                                    <m:t>𝟗𝟎</m:t>
                                  </m:r>
                                  <m:r>
                                    <a:rPr lang="en-GB" sz="20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endParaRPr lang="en-GB" sz="20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339934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" t="-9375" r="-429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4346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&lt;0.25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&lt;0.7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&lt;0.9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4346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224" name="Picture 8">
            <a:extLst>
              <a:ext uri="{FF2B5EF4-FFF2-40B4-BE49-F238E27FC236}">
                <a16:creationId xmlns:a16="http://schemas.microsoft.com/office/drawing/2014/main" id="{7F05A28C-7B4C-1516-ED82-DA618E7E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2F5A822-2066-7105-CCC4-39D6D67F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/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/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1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6011</TotalTime>
  <Words>1270</Words>
  <Application>Microsoft Macintosh PowerPoint</Application>
  <PresentationFormat>A4 Paper (210x297 mm)</PresentationFormat>
  <Paragraphs>643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3</cp:revision>
  <dcterms:created xsi:type="dcterms:W3CDTF">2023-04-04T20:26:41Z</dcterms:created>
  <dcterms:modified xsi:type="dcterms:W3CDTF">2023-04-18T17:45:00Z</dcterms:modified>
</cp:coreProperties>
</file>